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4"/>
  </p:sldMasterIdLst>
  <p:notesMasterIdLst>
    <p:notesMasterId r:id="rId17"/>
  </p:notesMasterIdLst>
  <p:sldIdLst>
    <p:sldId id="302" r:id="rId5"/>
    <p:sldId id="3875" r:id="rId6"/>
    <p:sldId id="3876" r:id="rId7"/>
    <p:sldId id="3877" r:id="rId8"/>
    <p:sldId id="3878" r:id="rId9"/>
    <p:sldId id="3879" r:id="rId10"/>
    <p:sldId id="3880" r:id="rId11"/>
    <p:sldId id="3881" r:id="rId12"/>
    <p:sldId id="3882" r:id="rId13"/>
    <p:sldId id="3883" r:id="rId14"/>
    <p:sldId id="3867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3024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orient="horz" pos="333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7046B1-D1A0-2F20-D6BA-22DDBC8B8B31}" name="Felix Wang" initials="FW" userId="S::fwang@GRADIANT.COM::534f2cfb-50b1-429d-9543-39448f1875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22CCF"/>
    <a:srgbClr val="8E2ED1"/>
    <a:srgbClr val="7A2AB2"/>
    <a:srgbClr val="D3A6E4"/>
    <a:srgbClr val="000000"/>
    <a:srgbClr val="4CB0D8"/>
    <a:srgbClr val="57C4D8"/>
    <a:srgbClr val="57C3D8"/>
    <a:srgbClr val="427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8D088-7483-421A-EE38-008EC0917261}" v="92" dt="2024-01-24T08:42:46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43"/>
      </p:cViewPr>
      <p:guideLst>
        <p:guide orient="horz" pos="1162"/>
        <p:guide pos="3024"/>
        <p:guide orient="horz" pos="3657"/>
        <p:guide orient="horz" pos="3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 Jia Shin" userId="67c07b59-c616-4fd3-b638-419901700d0f" providerId="ADAL" clId="{C72CCCB2-9392-4DEB-8883-CAE61D865DB5}"/>
    <pc:docChg chg="custSel modSld">
      <pc:chgData name="Ho Jia Shin" userId="67c07b59-c616-4fd3-b638-419901700d0f" providerId="ADAL" clId="{C72CCCB2-9392-4DEB-8883-CAE61D865DB5}" dt="2024-01-24T01:58:16.268" v="58" actId="20577"/>
      <pc:docMkLst>
        <pc:docMk/>
      </pc:docMkLst>
      <pc:sldChg chg="modSp mod">
        <pc:chgData name="Ho Jia Shin" userId="67c07b59-c616-4fd3-b638-419901700d0f" providerId="ADAL" clId="{C72CCCB2-9392-4DEB-8883-CAE61D865DB5}" dt="2024-01-24T01:58:16.268" v="58" actId="20577"/>
        <pc:sldMkLst>
          <pc:docMk/>
          <pc:sldMk cId="3805174987" sldId="302"/>
        </pc:sldMkLst>
        <pc:spChg chg="mod">
          <ac:chgData name="Ho Jia Shin" userId="67c07b59-c616-4fd3-b638-419901700d0f" providerId="ADAL" clId="{C72CCCB2-9392-4DEB-8883-CAE61D865DB5}" dt="2024-01-24T01:58:16.268" v="58" actId="20577"/>
          <ac:spMkLst>
            <pc:docMk/>
            <pc:sldMk cId="3805174987" sldId="302"/>
            <ac:spMk id="3" creationId="{A19FF6AF-753F-FAE0-76D4-77A7090528A0}"/>
          </ac:spMkLst>
        </pc:spChg>
      </pc:sldChg>
      <pc:sldChg chg="modSp mod">
        <pc:chgData name="Ho Jia Shin" userId="67c07b59-c616-4fd3-b638-419901700d0f" providerId="ADAL" clId="{C72CCCB2-9392-4DEB-8883-CAE61D865DB5}" dt="2024-01-23T15:02:05.578" v="54" actId="113"/>
        <pc:sldMkLst>
          <pc:docMk/>
          <pc:sldMk cId="2404555191" sldId="3867"/>
        </pc:sldMkLst>
        <pc:graphicFrameChg chg="modGraphic">
          <ac:chgData name="Ho Jia Shin" userId="67c07b59-c616-4fd3-b638-419901700d0f" providerId="ADAL" clId="{C72CCCB2-9392-4DEB-8883-CAE61D865DB5}" dt="2024-01-23T15:02:05.578" v="54" actId="113"/>
          <ac:graphicFrameMkLst>
            <pc:docMk/>
            <pc:sldMk cId="2404555191" sldId="3867"/>
            <ac:graphicFrameMk id="6" creationId="{355F897B-C146-CC15-B8D4-072BF667BB84}"/>
          </ac:graphicFrameMkLst>
        </pc:graphicFrameChg>
      </pc:sldChg>
      <pc:sldChg chg="modSp mod">
        <pc:chgData name="Ho Jia Shin" userId="67c07b59-c616-4fd3-b638-419901700d0f" providerId="ADAL" clId="{C72CCCB2-9392-4DEB-8883-CAE61D865DB5}" dt="2024-01-23T14:53:27.601" v="16" actId="20577"/>
        <pc:sldMkLst>
          <pc:docMk/>
          <pc:sldMk cId="3180054699" sldId="3875"/>
        </pc:sldMkLst>
        <pc:spChg chg="mod">
          <ac:chgData name="Ho Jia Shin" userId="67c07b59-c616-4fd3-b638-419901700d0f" providerId="ADAL" clId="{C72CCCB2-9392-4DEB-8883-CAE61D865DB5}" dt="2024-01-23T14:53:27.601" v="16" actId="20577"/>
          <ac:spMkLst>
            <pc:docMk/>
            <pc:sldMk cId="3180054699" sldId="3875"/>
            <ac:spMk id="3" creationId="{86DF6470-F8D6-A256-E5DB-DC2BD0612F01}"/>
          </ac:spMkLst>
        </pc:spChg>
      </pc:sldChg>
      <pc:sldChg chg="delSp mod">
        <pc:chgData name="Ho Jia Shin" userId="67c07b59-c616-4fd3-b638-419901700d0f" providerId="ADAL" clId="{C72CCCB2-9392-4DEB-8883-CAE61D865DB5}" dt="2024-01-23T14:53:41.895" v="17" actId="478"/>
        <pc:sldMkLst>
          <pc:docMk/>
          <pc:sldMk cId="363862769" sldId="3883"/>
        </pc:sldMkLst>
        <pc:spChg chg="del">
          <ac:chgData name="Ho Jia Shin" userId="67c07b59-c616-4fd3-b638-419901700d0f" providerId="ADAL" clId="{C72CCCB2-9392-4DEB-8883-CAE61D865DB5}" dt="2024-01-23T14:53:41.895" v="17" actId="478"/>
          <ac:spMkLst>
            <pc:docMk/>
            <pc:sldMk cId="363862769" sldId="3883"/>
            <ac:spMk id="4" creationId="{D5E95E3C-4AB8-3285-09E3-CA1D8BCD811E}"/>
          </ac:spMkLst>
        </pc:spChg>
      </pc:sldChg>
    </pc:docChg>
  </pc:docChgLst>
  <pc:docChgLst>
    <pc:chgData name="Ho Jia Shin" userId="S::jsho@gradiant.com::67c07b59-c616-4fd3-b638-419901700d0f" providerId="AD" clId="Web-{E1F8D088-7483-421A-EE38-008EC0917261}"/>
    <pc:docChg chg="modSld">
      <pc:chgData name="Ho Jia Shin" userId="S::jsho@gradiant.com::67c07b59-c616-4fd3-b638-419901700d0f" providerId="AD" clId="Web-{E1F8D088-7483-421A-EE38-008EC0917261}" dt="2024-01-24T08:41:29.179" v="67"/>
      <pc:docMkLst>
        <pc:docMk/>
      </pc:docMkLst>
      <pc:sldChg chg="modSp">
        <pc:chgData name="Ho Jia Shin" userId="S::jsho@gradiant.com::67c07b59-c616-4fd3-b638-419901700d0f" providerId="AD" clId="Web-{E1F8D088-7483-421A-EE38-008EC0917261}" dt="2024-01-24T08:41:29.179" v="67"/>
        <pc:sldMkLst>
          <pc:docMk/>
          <pc:sldMk cId="2404555191" sldId="3867"/>
        </pc:sldMkLst>
        <pc:graphicFrameChg chg="mod modGraphic">
          <ac:chgData name="Ho Jia Shin" userId="S::jsho@gradiant.com::67c07b59-c616-4fd3-b638-419901700d0f" providerId="AD" clId="Web-{E1F8D088-7483-421A-EE38-008EC0917261}" dt="2024-01-24T08:41:29.179" v="67"/>
          <ac:graphicFrameMkLst>
            <pc:docMk/>
            <pc:sldMk cId="2404555191" sldId="3867"/>
            <ac:graphicFrameMk id="6" creationId="{355F897B-C146-CC15-B8D4-072BF667BB84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2552E-0580-46E8-91C7-EA0450F6AE52}" type="datetimeFigureOut">
              <a:rPr lang="en-SG" smtClean="0"/>
              <a:t>24/1/2024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1488-F707-4217-9833-2263A7AF05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8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71E118A-5B23-9AE8-090E-4FE979F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6E81-A6FD-483E-B1C2-448F45B4E1A9}" type="datetime1">
              <a:rPr lang="en-SG" smtClean="0"/>
              <a:t>24/1/2024</a:t>
            </a:fld>
            <a:endParaRPr lang="en-SG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80DADA0-08E4-4CF8-BEF9-215EAA42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9DC4DEA-06BB-2B29-B98D-47984B03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6185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46" userDrawn="1">
          <p15:clr>
            <a:srgbClr val="FBAE40"/>
          </p15:clr>
        </p15:guide>
        <p15:guide id="3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1E65-38F8-56BC-3143-201E85EE4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41" y="365125"/>
            <a:ext cx="10794433" cy="132556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4F8A-02AF-5FD2-7790-F7281671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4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19D8-C678-C065-81CD-EF41A4568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242" y="2505075"/>
            <a:ext cx="5157787" cy="33721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420A7-C9B1-B1AA-897F-69844A8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563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814D7-C987-8166-10C5-069D880F7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5636" y="2505075"/>
            <a:ext cx="5183188" cy="33721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113AFF-FFAA-8937-6D7E-A887BEC17133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5E11A4D-4F0D-E0C7-5CD9-1C4B4F056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030DB0BD-0A2A-1F24-0A81-AD3EC30A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DA8AD49-5CB1-E75C-B983-AF84E69E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34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836-25B2-343B-DC49-AC1369781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3FCC9B4-B910-F702-7E73-D27A793E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A2BD4F-CA75-7D5C-56F7-4D1B42C6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C715FB-2B82-0ED7-01D2-17F942ECA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91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836-25B2-343B-DC49-AC1369781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0" i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9BA542-3B5A-6A59-751D-9A4BDD75641B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D3AF7C-AD4E-7D42-C91C-ABF26ABC97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FCFEA-140E-BE7D-9CBB-64F3001C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D6650A-1167-8A94-D577-38EE1DE4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207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019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6856-6831-AFAF-A531-255DEF3D1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4076700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232-AD1D-5301-4B03-C85EE5ED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457201"/>
            <a:ext cx="6313487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96FB6-DC34-1ED4-F3FB-95C053C58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4076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A92800-128B-E291-382B-584DB82B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623560-1370-3233-22C7-F43F5ACE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6D0904F-09C8-E56B-1C2B-E8B49C138F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2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7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6856-6831-AFAF-A531-255DEF3D1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4076700" cy="1600200"/>
          </a:xfrm>
        </p:spPr>
        <p:txBody>
          <a:bodyPr anchor="b"/>
          <a:lstStyle>
            <a:lvl1pPr>
              <a:defRPr sz="3200" b="0" i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232-AD1D-5301-4B03-C85EE5ED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457201"/>
            <a:ext cx="6313487" cy="540385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96FB6-DC34-1ED4-F3FB-95C053C58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4076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DD5B6-2E2C-B922-1CF7-47AE4154E80C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3CB520-CC01-DAAC-8A46-56975F4D39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5052A1B-D7EA-FCAB-E8B4-952F3625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BBD4DAD-9D19-3E15-5C1B-C4DE3F57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6009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59EB-C277-880F-E081-6AFD8B132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3932237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B1FFE-9AE4-7B8A-C4A2-0B6C27BEF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13487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F634F-9AD5-1504-5BDB-24C9AE556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79213-F81E-EC6A-938D-24FF46D8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C74CB91-BEAD-DEDA-6ECF-F129472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A78573-9FCC-4516-0302-D279EBAFCE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7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59EB-C277-880F-E081-6AFD8B132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3932237" cy="1600200"/>
          </a:xfrm>
        </p:spPr>
        <p:txBody>
          <a:bodyPr anchor="b"/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B1FFE-9AE4-7B8A-C4A2-0B6C27BEF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134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F634F-9AD5-1504-5BDB-24C9AE556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80F88-8C0D-9529-EB67-AE7FD2B98F97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86052F-6B1C-4137-4915-E1B15BD2D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1FE800-0EEC-B301-5A54-D3A2A27A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B231FDC-20A0-32B9-CE76-5DA4116E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7998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E261-D537-A3A8-6461-77847D876D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601D3-50EF-C632-F0A1-2DB38C1AB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C8CBC1-AF50-9EAB-1200-63F22D8B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7B903F7-23A5-3BA7-9AA9-09752154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5356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3123F6-244D-5CC2-C14C-5B02817069DC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6B074-1C6E-5164-64BC-5A70016C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5325" y="365125"/>
            <a:ext cx="7877175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3E5B907-2887-944B-576E-59CC37AA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8E2B99-BEBC-CD88-0334-608D82BD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839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4FDB85-D0E8-199D-A9A0-0337878ECB75}"/>
              </a:ext>
            </a:extLst>
          </p:cNvPr>
          <p:cNvSpPr/>
          <p:nvPr userDrawn="1"/>
        </p:nvSpPr>
        <p:spPr>
          <a:xfrm rot="10800000">
            <a:off x="6312024" y="3918012"/>
            <a:ext cx="5879976" cy="293998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3000"/>
                </a:schemeClr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B594B-C53D-5C3C-130B-86188F593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122363"/>
            <a:ext cx="8425011" cy="2387600"/>
          </a:xfrm>
        </p:spPr>
        <p:txBody>
          <a:bodyPr lIns="0" anchor="b"/>
          <a:lstStyle>
            <a:lvl1pPr algn="l">
              <a:defRPr sz="6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1D143-BB6C-4006-4DF0-05A0968C3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602038"/>
            <a:ext cx="6120755" cy="763066"/>
          </a:xfrm>
        </p:spPr>
        <p:txBody>
          <a:bodyPr lIns="0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71E118A-5B23-9AE8-090E-4FE979F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6E81-A6FD-483E-B1C2-448F45B4E1A9}" type="datetime1">
              <a:rPr lang="en-SG" smtClean="0"/>
              <a:t>24/1/2024</a:t>
            </a:fld>
            <a:endParaRPr lang="en-SG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80DADA0-08E4-4CF8-BEF9-215EAA42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9DC4DEA-06BB-2B29-B98D-47984B03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20DCB4-9F6B-CACE-D512-81C3CE351F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4941888"/>
            <a:ext cx="1944291" cy="2873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pPr lvl="0"/>
            <a:r>
              <a:rPr lang="en-US"/>
              <a:t>Presenter Name</a:t>
            </a:r>
            <a:br>
              <a:rPr lang="en-US"/>
            </a:br>
            <a:endParaRPr lang="en-SG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C31122E-7D7B-270B-8B4C-9636B26B5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4" y="5324240"/>
            <a:ext cx="1944291" cy="2873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pPr lvl="0"/>
            <a:r>
              <a:rPr lang="en-US"/>
              <a:t>Date</a:t>
            </a:r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4FA99D7-7148-CAB6-CB4A-CF2520E3F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26" y="545580"/>
            <a:ext cx="2428387" cy="52926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3B48EB-5335-EDDD-48B3-E2B4ACEE2DC7}"/>
              </a:ext>
            </a:extLst>
          </p:cNvPr>
          <p:cNvSpPr/>
          <p:nvPr userDrawn="1"/>
        </p:nvSpPr>
        <p:spPr>
          <a:xfrm rot="5400000">
            <a:off x="7086453" y="1701849"/>
            <a:ext cx="6807396" cy="340369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84000">
                <a:schemeClr val="tx2"/>
              </a:gs>
              <a:gs pos="27000">
                <a:schemeClr val="accent2"/>
              </a:gs>
              <a:gs pos="65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F7E811-2273-2E72-50E9-DC02EFF34409}"/>
              </a:ext>
            </a:extLst>
          </p:cNvPr>
          <p:cNvSpPr/>
          <p:nvPr userDrawn="1"/>
        </p:nvSpPr>
        <p:spPr>
          <a:xfrm>
            <a:off x="7847856" y="0"/>
            <a:ext cx="1656184" cy="1245152"/>
          </a:xfrm>
          <a:custGeom>
            <a:avLst/>
            <a:gdLst>
              <a:gd name="connsiteX0" fmla="*/ 116493 w 1656184"/>
              <a:gd name="connsiteY0" fmla="*/ 0 h 1245152"/>
              <a:gd name="connsiteX1" fmla="*/ 1539691 w 1656184"/>
              <a:gd name="connsiteY1" fmla="*/ 0 h 1245152"/>
              <a:gd name="connsiteX2" fmla="*/ 1591108 w 1656184"/>
              <a:gd name="connsiteY2" fmla="*/ 94729 h 1245152"/>
              <a:gd name="connsiteX3" fmla="*/ 1656184 w 1656184"/>
              <a:gd name="connsiteY3" fmla="*/ 417060 h 1245152"/>
              <a:gd name="connsiteX4" fmla="*/ 828092 w 1656184"/>
              <a:gd name="connsiteY4" fmla="*/ 1245152 h 1245152"/>
              <a:gd name="connsiteX5" fmla="*/ 0 w 1656184"/>
              <a:gd name="connsiteY5" fmla="*/ 417060 h 1245152"/>
              <a:gd name="connsiteX6" fmla="*/ 65076 w 1656184"/>
              <a:gd name="connsiteY6" fmla="*/ 94729 h 1245152"/>
              <a:gd name="connsiteX7" fmla="*/ 116493 w 1656184"/>
              <a:gd name="connsiteY7" fmla="*/ 0 h 124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1245152">
                <a:moveTo>
                  <a:pt x="116493" y="0"/>
                </a:moveTo>
                <a:lnTo>
                  <a:pt x="1539691" y="0"/>
                </a:lnTo>
                <a:lnTo>
                  <a:pt x="1591108" y="94729"/>
                </a:lnTo>
                <a:cubicBezTo>
                  <a:pt x="1633012" y="193801"/>
                  <a:pt x="1656184" y="302724"/>
                  <a:pt x="1656184" y="417060"/>
                </a:cubicBezTo>
                <a:cubicBezTo>
                  <a:pt x="1656184" y="874403"/>
                  <a:pt x="1285435" y="1245152"/>
                  <a:pt x="828092" y="1245152"/>
                </a:cubicBezTo>
                <a:cubicBezTo>
                  <a:pt x="370749" y="1245152"/>
                  <a:pt x="0" y="874403"/>
                  <a:pt x="0" y="417060"/>
                </a:cubicBezTo>
                <a:cubicBezTo>
                  <a:pt x="0" y="302724"/>
                  <a:pt x="23172" y="193801"/>
                  <a:pt x="65076" y="94729"/>
                </a:cubicBezTo>
                <a:lnTo>
                  <a:pt x="11649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123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46" userDrawn="1">
          <p15:clr>
            <a:srgbClr val="FBAE40"/>
          </p15:clr>
        </p15:guide>
        <p15:guide id="3" pos="4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21B6-8BCC-7355-6F0B-31F7C41D8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65125"/>
            <a:ext cx="10801349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3837-DBDD-2337-C3B6-AD534813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825625"/>
            <a:ext cx="10801350" cy="4351338"/>
          </a:xfrm>
        </p:spPr>
        <p:txBody>
          <a:bodyPr l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5CEF-3F7D-BADF-008C-3EDDEC6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EA77-AE18-70EE-903C-50D1018C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C459D5-E572-C7D8-6814-C848B920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99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DC884B-FBBB-38EA-CD0A-B47DD1A7CFDB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DD79E5-8573-CB95-42DE-B82F92DD63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E21B6-8BCC-7355-6F0B-31F7C41D8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365125"/>
            <a:ext cx="10801349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3837-DBDD-2337-C3B6-AD534813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97154"/>
            <a:ext cx="10801350" cy="4351338"/>
          </a:xfrm>
        </p:spPr>
        <p:txBody>
          <a:bodyPr l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5CEF-3F7D-BADF-008C-3EDDEC6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EA77-AE18-70EE-903C-50D1018C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7321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FC76-2228-6405-1283-002621135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934" y="864295"/>
            <a:ext cx="10515600" cy="2852737"/>
          </a:xfrm>
        </p:spPr>
        <p:txBody>
          <a:bodyPr lIns="0" anchor="b">
            <a:normAutofit/>
          </a:bodyPr>
          <a:lstStyle>
            <a:lvl1pPr>
              <a:defRPr sz="4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422C-7DCB-4A77-77D8-54C91996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508" y="3717032"/>
            <a:ext cx="105156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DD87571-5A2C-A7B0-A795-6A7FD983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1F1F8E6-6997-41CB-B50B-F072C7BF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8E1026A-D82C-F17A-E477-FDC3C841F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349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FC76-2228-6405-1283-002621135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934" y="864295"/>
            <a:ext cx="10515600" cy="2852737"/>
          </a:xfrm>
        </p:spPr>
        <p:txBody>
          <a:bodyPr lIns="0" anchor="b">
            <a:normAutofit/>
          </a:bodyPr>
          <a:lstStyle>
            <a:lvl1pPr>
              <a:defRPr sz="40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422C-7DCB-4A77-77D8-54C91996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508" y="3717032"/>
            <a:ext cx="105156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5C7B34-A7B8-7076-F2CD-83E7B7563C6C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680DA4-4F68-3593-1BDB-06D74F470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5C8D2B-607C-5D74-F48A-03E5C74B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151C76-1CFD-CA96-4B7B-1A9E891D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32888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6F52-9961-5B3E-E96D-B84F2DAF4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22E50-2FF7-D771-3E2D-F629D6168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55D00-1119-741E-B956-F272CAAC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F9AB36-A98B-688C-6EC5-AE88C330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3F0B03-D375-4BFF-DE73-C55DF574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175079-B27E-CB14-C863-5FE266E9D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054" y="6308763"/>
            <a:ext cx="1451621" cy="3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3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6F52-9961-5B3E-E96D-B84F2DAF4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22E50-2FF7-D771-3E2D-F629D6168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55D00-1119-741E-B956-F272CAAC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797" y="1848200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984D5C-82B0-C7DE-992F-E4222859C9AF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CAB12F-E2D6-7A4B-EBC9-82FC430EBD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508" y="6334474"/>
            <a:ext cx="1453553" cy="3168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9BB806-A458-1A55-803D-65FC3B2D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239" y="6310312"/>
            <a:ext cx="411480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SG"/>
              <a:t>GRADIANT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40029A5-AB4B-A9F3-CA7F-B4568098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39" y="6310312"/>
            <a:ext cx="495300" cy="365125"/>
          </a:xfrm>
        </p:spPr>
        <p:txBody>
          <a:bodyPr lIns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513DABA8-24B6-4A87-9CDE-D9BD6428BB2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737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1E65-38F8-56BC-3143-201E85EE4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41" y="365125"/>
            <a:ext cx="10794433" cy="615603"/>
          </a:xfrm>
        </p:spPr>
        <p:txBody>
          <a:bodyPr lIns="0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Josefin Sans Light" panose="000004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4F8A-02AF-5FD2-7790-F7281671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4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19D8-C678-C065-81CD-EF41A4568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242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420A7-C9B1-B1AA-897F-69844A8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563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814D7-C987-8166-10C5-069D880F7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5636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797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0B83F-2589-10C7-38AE-8AA479B5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75" y="365125"/>
            <a:ext cx="10789300" cy="61560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3BCDD-50B0-F689-F6C1-8D6EBADD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375" y="1825625"/>
            <a:ext cx="107893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CF195-DEBD-647A-76FB-40B04B298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1D779-8AEC-4808-B8EB-7E47C9B3B091}" type="datetime1">
              <a:rPr lang="en-SG" smtClean="0"/>
              <a:t>24/1/2024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E67A-892F-C9CE-2448-6BDC4FBA4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FB663-536F-5716-18CB-B08B719CA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DABA8-24B6-4A87-9CDE-D9BD6428BB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345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64" r:id="rId8"/>
    <p:sldLayoutId id="2147483663" r:id="rId9"/>
    <p:sldLayoutId id="2147483653" r:id="rId10"/>
    <p:sldLayoutId id="2147483654" r:id="rId11"/>
    <p:sldLayoutId id="2147483665" r:id="rId12"/>
    <p:sldLayoutId id="2147483655" r:id="rId13"/>
    <p:sldLayoutId id="2147483656" r:id="rId14"/>
    <p:sldLayoutId id="2147483666" r:id="rId15"/>
    <p:sldLayoutId id="2147483657" r:id="rId16"/>
    <p:sldLayoutId id="2147483667" r:id="rId17"/>
    <p:sldLayoutId id="2147483658" r:id="rId18"/>
    <p:sldLayoutId id="2147483659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Josefin Sa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7818195034.sharepoint.com/:x:/r/sites/CustomerApplications-23015-MicronLSRandHFW/Shared%20Documents/Testing%20Documents/Micron%20LSR%20HFW%20Sampling%20Log.xlsx?d=w406575d6815c4425861adebbee0a65d6&amp;csf=1&amp;web=1&amp;e=oNEX2a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6393-3E64-C571-9337-F8937DBBA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1340768"/>
            <a:ext cx="8425011" cy="2304256"/>
          </a:xfrm>
        </p:spPr>
        <p:txBody>
          <a:bodyPr>
            <a:normAutofit/>
          </a:bodyPr>
          <a:lstStyle/>
          <a:p>
            <a:r>
              <a:rPr lang="en-SG"/>
              <a:t>Pilot Study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FF6AF-753F-FAE0-76D4-77A709052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99" y="3979788"/>
            <a:ext cx="7776864" cy="1512168"/>
          </a:xfrm>
        </p:spPr>
        <p:txBody>
          <a:bodyPr>
            <a:noAutofit/>
          </a:bodyPr>
          <a:lstStyle/>
          <a:p>
            <a:r>
              <a:rPr lang="en-US" dirty="0"/>
              <a:t>Client: </a:t>
            </a:r>
            <a:r>
              <a:rPr lang="en-US" dirty="0" err="1"/>
              <a:t>Exyte</a:t>
            </a:r>
            <a:endParaRPr lang="en-US" dirty="0"/>
          </a:p>
          <a:p>
            <a:r>
              <a:rPr lang="en-US" dirty="0"/>
              <a:t>Location: Singapore</a:t>
            </a:r>
          </a:p>
          <a:p>
            <a:r>
              <a:rPr lang="en-US"/>
              <a:t>Date : 24 Jan 2024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B988-BDAE-8D9C-72FE-2D8CAA22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9315"/>
            <a:ext cx="4362450" cy="273367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B7503C6-576F-C984-FB94-69EE45537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4193108"/>
            <a:ext cx="2760491" cy="113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7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5F0022-E772-CEA2-F146-8F255F3A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5" b="9084"/>
          <a:stretch/>
        </p:blipFill>
        <p:spPr bwMode="auto"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Arc 2067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0" name="Oval 2069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499A1-42B8-8C3A-1771-77E2F420F442}"/>
              </a:ext>
            </a:extLst>
          </p:cNvPr>
          <p:cNvSpPr txBox="1"/>
          <p:nvPr/>
        </p:nvSpPr>
        <p:spPr>
          <a:xfrm>
            <a:off x="3168232" y="3029851"/>
            <a:ext cx="165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Feed tank 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B1FD5-57F4-94E8-7C0E-BF01E7270D9F}"/>
              </a:ext>
            </a:extLst>
          </p:cNvPr>
          <p:cNvSpPr txBox="1"/>
          <p:nvPr/>
        </p:nvSpPr>
        <p:spPr>
          <a:xfrm>
            <a:off x="7982084" y="230329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BW30 PRO-4040</a:t>
            </a:r>
            <a:endParaRPr lang="en-SG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A966D-F4DA-5250-3DB1-1048D8CBB660}"/>
              </a:ext>
            </a:extLst>
          </p:cNvPr>
          <p:cNvSpPr txBox="1"/>
          <p:nvPr/>
        </p:nvSpPr>
        <p:spPr>
          <a:xfrm>
            <a:off x="9986475" y="4197743"/>
            <a:ext cx="220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High pressure pump</a:t>
            </a:r>
            <a:endParaRPr lang="en-SG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4FF99-8120-CD17-577D-93E3A86EE207}"/>
              </a:ext>
            </a:extLst>
          </p:cNvPr>
          <p:cNvSpPr txBox="1"/>
          <p:nvPr/>
        </p:nvSpPr>
        <p:spPr>
          <a:xfrm>
            <a:off x="8317001" y="3359498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Booster pump</a:t>
            </a:r>
            <a:endParaRPr lang="en-SG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FD536-2490-5912-3E69-58A89751FC1D}"/>
              </a:ext>
            </a:extLst>
          </p:cNvPr>
          <p:cNvSpPr txBox="1"/>
          <p:nvPr/>
        </p:nvSpPr>
        <p:spPr>
          <a:xfrm>
            <a:off x="6440781" y="2269798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Cartridge filter</a:t>
            </a:r>
            <a:endParaRPr lang="en-SG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9A10-FE13-6811-1466-B14DB97F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9ADB9-B4FB-9B2A-5823-5090C9A7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BC7A2-97B4-6A29-919C-4C935DD2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11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F897B-C146-CC15-B8D4-072BF667B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567224"/>
              </p:ext>
            </p:extLst>
          </p:nvPr>
        </p:nvGraphicFramePr>
        <p:xfrm>
          <a:off x="3143671" y="1484784"/>
          <a:ext cx="5904657" cy="3349393"/>
        </p:xfrm>
        <a:graphic>
          <a:graphicData uri="http://schemas.openxmlformats.org/drawingml/2006/table">
            <a:tbl>
              <a:tblPr firstRow="1"/>
              <a:tblGrid>
                <a:gridCol w="749892">
                  <a:extLst>
                    <a:ext uri="{9D8B030D-6E8A-4147-A177-3AD203B41FA5}">
                      <a16:colId xmlns:a16="http://schemas.microsoft.com/office/drawing/2014/main" val="809075829"/>
                    </a:ext>
                  </a:extLst>
                </a:gridCol>
                <a:gridCol w="3406987">
                  <a:extLst>
                    <a:ext uri="{9D8B030D-6E8A-4147-A177-3AD203B41FA5}">
                      <a16:colId xmlns:a16="http://schemas.microsoft.com/office/drawing/2014/main" val="700603865"/>
                    </a:ext>
                  </a:extLst>
                </a:gridCol>
                <a:gridCol w="1747778">
                  <a:extLst>
                    <a:ext uri="{9D8B030D-6E8A-4147-A177-3AD203B41FA5}">
                      <a16:colId xmlns:a16="http://schemas.microsoft.com/office/drawing/2014/main" val="2943511166"/>
                    </a:ext>
                  </a:extLst>
                </a:gridCol>
              </a:tblGrid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Event </a:t>
                      </a:r>
                      <a:endParaRPr lang="en-US" sz="1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Description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Date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2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75913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01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Pilot Readiness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25-Jan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63616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02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Sample Collection at Site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strike="sng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18-Jan to 25-Jan </a:t>
                      </a:r>
                      <a:r>
                        <a:rPr lang="en-SG" sz="1100" b="1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23 Jan – 2 Feb </a:t>
                      </a:r>
                      <a:endParaRPr lang="en-US" sz="1100" b="1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194593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03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Micron/</a:t>
                      </a:r>
                      <a:r>
                        <a:rPr lang="en-SG" sz="1100" dirty="0" err="1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Exyte</a:t>
                      </a: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 witness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01-Feb </a:t>
                      </a:r>
                      <a:r>
                        <a:rPr lang="en-AU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(?) - to be confirmed by Kristine and get back tomorrow 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926290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04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Pilot Operation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26-Jan to 08-Feb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35192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05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Report Preparation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09-Feb to 22-Feb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093358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06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Draft Submission Review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23-Feb to 07-Mar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189112"/>
                  </a:ext>
                </a:extLst>
              </a:tr>
              <a:tr h="402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07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Final Report Submission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08-Mar to 15-Mar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2C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43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555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7CFF-93F0-D029-B53A-3630BB74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95B5E-61E0-5529-5564-9D702680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B928-5FD1-01E2-377E-24460C46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12</a:t>
            </a:fld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F0B0-3A58-2839-02C7-A3868CEFC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BD615E-2FD0-BB66-1EE9-57B6545D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168" y="1330827"/>
            <a:ext cx="5237665" cy="35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4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BDB0-87EA-8F3A-084C-83263D3A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points 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6470-F8D6-A256-E5DB-DC2BD0612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First round of sample collection started on 23rd Jan 24, will end on 28 Jan 24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Micron LSR HFW Sampling Log.xlsx</a:t>
            </a:r>
            <a:endParaRPr lang="en-US" dirty="0">
              <a:ea typeface="Source Sans Pro"/>
            </a:endParaRPr>
          </a:p>
          <a:p>
            <a:pPr marL="0" indent="0">
              <a:buNone/>
            </a:pPr>
            <a:endParaRPr lang="en-US" dirty="0">
              <a:ea typeface="Source Sans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E9B4B-49AB-53CD-D23F-1C005991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97C0-897E-98E6-6C00-40CB35F5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005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37C0-97C9-5328-0A5C-5C3EB7C8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39" y="0"/>
            <a:ext cx="10801349" cy="615603"/>
          </a:xfrm>
        </p:spPr>
        <p:txBody>
          <a:bodyPr/>
          <a:lstStyle/>
          <a:p>
            <a:r>
              <a:rPr lang="en-US"/>
              <a:t>HFW and LSR sampling points – Run 1  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A787-7DCC-F712-7A49-70F1B138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7DC73-458B-1644-E20B-2DB49EC9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3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DDA006-9C6A-964C-0FDB-D9AB19F7F230}"/>
              </a:ext>
            </a:extLst>
          </p:cNvPr>
          <p:cNvGraphicFramePr>
            <a:graphicFrameLocks noGrp="1"/>
          </p:cNvGraphicFramePr>
          <p:nvPr/>
        </p:nvGraphicFramePr>
        <p:xfrm>
          <a:off x="931589" y="591126"/>
          <a:ext cx="10533385" cy="5039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677">
                  <a:extLst>
                    <a:ext uri="{9D8B030D-6E8A-4147-A177-3AD203B41FA5}">
                      <a16:colId xmlns:a16="http://schemas.microsoft.com/office/drawing/2014/main" val="3364270645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21128157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4196256682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2843076095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407259173"/>
                    </a:ext>
                  </a:extLst>
                </a:gridCol>
              </a:tblGrid>
              <a:tr h="741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Sampling points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Volume (L)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Total volume for each collection (L)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Frequency per week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Total quantity per week (L)</a:t>
                      </a:r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74834"/>
                  </a:ext>
                </a:extLst>
              </a:tr>
              <a:tr h="29666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/>
                        <a:t>HFW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89835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A1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70</a:t>
                      </a:r>
                    </a:p>
                    <a:p>
                      <a:pPr algn="ctr"/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100 </a:t>
                      </a:r>
                      <a:endParaRPr lang="en-SG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1000 </a:t>
                      </a:r>
                      <a:br>
                        <a:rPr lang="en-US"/>
                      </a:br>
                      <a:r>
                        <a:rPr lang="en-US"/>
                        <a:t>(1m</a:t>
                      </a:r>
                      <a:r>
                        <a:rPr lang="en-US" baseline="30000"/>
                        <a:t>3</a:t>
                      </a:r>
                      <a:r>
                        <a:rPr lang="en-US"/>
                        <a:t>)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437849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A2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867844"/>
                  </a:ext>
                </a:extLst>
              </a:tr>
              <a:tr h="741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Chem Room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2*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20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2542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Corrosive gas room </a:t>
                      </a:r>
                      <a:endParaRPr lang="en-SG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2*</a:t>
                      </a:r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18890"/>
                  </a:ext>
                </a:extLst>
              </a:tr>
              <a:tr h="83285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96759"/>
                  </a:ext>
                </a:extLst>
              </a:tr>
              <a:tr h="29666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/>
                        <a:t>LSR A2</a:t>
                      </a:r>
                      <a:endParaRPr lang="en-SG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71330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LSR A2 transfer pump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1000 </a:t>
                      </a:r>
                    </a:p>
                    <a:p>
                      <a:pPr algn="ctr"/>
                      <a:r>
                        <a:rPr lang="en-US"/>
                        <a:t>(1m</a:t>
                      </a:r>
                      <a:r>
                        <a:rPr lang="en-US" baseline="30000"/>
                        <a:t>3</a:t>
                      </a:r>
                      <a:r>
                        <a:rPr lang="en-US"/>
                        <a:t>)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1834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33DE04-F52F-57E2-25E3-17B22A84B413}"/>
              </a:ext>
            </a:extLst>
          </p:cNvPr>
          <p:cNvSpPr txBox="1"/>
          <p:nvPr/>
        </p:nvSpPr>
        <p:spPr>
          <a:xfrm>
            <a:off x="407368" y="5630189"/>
            <a:ext cx="10081172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/>
              <a:t>Ratio HFW A1: A2= 7:3 </a:t>
            </a:r>
          </a:p>
          <a:p>
            <a:r>
              <a:rPr lang="en-US"/>
              <a:t>*Collect in two separate 20 L carboys and mixing will be done in GIH lab, </a:t>
            </a:r>
            <a:r>
              <a:rPr lang="en-SG"/>
              <a:t>LSR A1 feed is not required</a:t>
            </a:r>
          </a:p>
          <a:p>
            <a:r>
              <a:rPr lang="en-US"/>
              <a:t>Sample to be collected once per 12-hour shift</a:t>
            </a:r>
          </a:p>
          <a:p>
            <a:pPr marL="0" indent="0">
              <a:buNone/>
            </a:pPr>
            <a:endParaRPr lang="en-US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687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37C0-97C9-5328-0A5C-5C3EB7C8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39" y="0"/>
            <a:ext cx="10801349" cy="615603"/>
          </a:xfrm>
        </p:spPr>
        <p:txBody>
          <a:bodyPr/>
          <a:lstStyle/>
          <a:p>
            <a:r>
              <a:rPr lang="en-US"/>
              <a:t>HFW and LSR sampling points – Run 2  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A787-7DCC-F712-7A49-70F1B138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7DC73-458B-1644-E20B-2DB49EC9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4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DDA006-9C6A-964C-0FDB-D9AB19F7F230}"/>
              </a:ext>
            </a:extLst>
          </p:cNvPr>
          <p:cNvGraphicFramePr>
            <a:graphicFrameLocks noGrp="1"/>
          </p:cNvGraphicFramePr>
          <p:nvPr/>
        </p:nvGraphicFramePr>
        <p:xfrm>
          <a:off x="931589" y="591126"/>
          <a:ext cx="10533385" cy="511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677">
                  <a:extLst>
                    <a:ext uri="{9D8B030D-6E8A-4147-A177-3AD203B41FA5}">
                      <a16:colId xmlns:a16="http://schemas.microsoft.com/office/drawing/2014/main" val="3364270645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21128157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4196256682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2843076095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407259173"/>
                    </a:ext>
                  </a:extLst>
                </a:gridCol>
              </a:tblGrid>
              <a:tr h="741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Sampling points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Volume (L)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Total volume (L)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Frequency per week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Total quantity per week (L)</a:t>
                      </a:r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74834"/>
                  </a:ext>
                </a:extLst>
              </a:tr>
              <a:tr h="29666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/>
                        <a:t>HFW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89835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A1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280</a:t>
                      </a:r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400</a:t>
                      </a:r>
                      <a:endParaRPr lang="en-SG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4000 </a:t>
                      </a:r>
                      <a:br>
                        <a:rPr lang="en-US"/>
                      </a:br>
                      <a:r>
                        <a:rPr lang="en-US"/>
                        <a:t>(4m</a:t>
                      </a:r>
                      <a:r>
                        <a:rPr lang="en-US" baseline="30000"/>
                        <a:t>3</a:t>
                      </a:r>
                      <a:r>
                        <a:rPr lang="en-US"/>
                        <a:t>)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4378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A2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120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867844"/>
                  </a:ext>
                </a:extLst>
              </a:tr>
              <a:tr h="78162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Chem Room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8*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80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2542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HFW Gravity Drain Corrosive gas room </a:t>
                      </a:r>
                      <a:endParaRPr lang="en-SG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8*</a:t>
                      </a:r>
                      <a:endParaRPr lang="en-SG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  <a:endParaRPr lang="en-SG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18890"/>
                  </a:ext>
                </a:extLst>
              </a:tr>
              <a:tr h="87289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22893"/>
                  </a:ext>
                </a:extLst>
              </a:tr>
              <a:tr h="29666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/>
                        <a:t>LSR A2</a:t>
                      </a:r>
                      <a:endParaRPr lang="en-SG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71330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LSR A2 transfer pump 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4000 </a:t>
                      </a:r>
                    </a:p>
                    <a:p>
                      <a:pPr algn="ctr"/>
                      <a:r>
                        <a:rPr lang="en-US"/>
                        <a:t>(4m</a:t>
                      </a:r>
                      <a:r>
                        <a:rPr lang="en-US" baseline="30000"/>
                        <a:t>3</a:t>
                      </a:r>
                      <a:r>
                        <a:rPr lang="en-US"/>
                        <a:t>)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1834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33DE04-F52F-57E2-25E3-17B22A84B413}"/>
              </a:ext>
            </a:extLst>
          </p:cNvPr>
          <p:cNvSpPr txBox="1"/>
          <p:nvPr/>
        </p:nvSpPr>
        <p:spPr>
          <a:xfrm>
            <a:off x="839416" y="5754092"/>
            <a:ext cx="10132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*Collect in 8x separate 20 L carboys and mixing will be done in GIH lab, </a:t>
            </a:r>
            <a:r>
              <a:rPr lang="en-SG"/>
              <a:t>LSR A1 feed is not required</a:t>
            </a:r>
          </a:p>
          <a:p>
            <a:r>
              <a:rPr lang="en-US"/>
              <a:t>Sample to be collected once per 12-hour shift</a:t>
            </a:r>
          </a:p>
          <a:p>
            <a:pPr marL="0" indent="0">
              <a:buNone/>
            </a:pPr>
            <a:endParaRPr lang="en-US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633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FED9-E0F8-6F7A-A8FA-438C340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plan 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8F94A-AD88-BD94-595B-1A891C60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06FEF-FA59-94A5-0BA9-7691EB23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5</a:t>
            </a:fld>
            <a:endParaRPr lang="en-SG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FB54E7F-EA3B-38B6-C536-A20822CA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82" y="1006624"/>
            <a:ext cx="5742384" cy="43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FCC9E70-73BB-4FF9-7938-A246300C7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006625"/>
            <a:ext cx="5742384" cy="43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91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6D76-7A3F-735A-EFC2-429F3237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plan for HFW A1 and A2</a:t>
            </a:r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2F924-39DC-2EAB-B039-BF706359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BAB7F-2AD3-16A2-1402-F9A7D845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6</a:t>
            </a:fld>
            <a:endParaRPr lang="en-SG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CD36EB1-8485-6077-97D4-2B771FD82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24" r="74298" b="14261"/>
          <a:stretch/>
        </p:blipFill>
        <p:spPr bwMode="auto">
          <a:xfrm>
            <a:off x="1919536" y="1268760"/>
            <a:ext cx="1475912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D8127939-3ACA-FE63-75F3-DC7119645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36182" r="55132" b="13659"/>
          <a:stretch/>
        </p:blipFill>
        <p:spPr bwMode="auto">
          <a:xfrm>
            <a:off x="2000482" y="3555369"/>
            <a:ext cx="13140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ckable IBC Tote - 1000L - Evolved Extraction Solutions | Cannabis  Extraction Equipment &amp; Supplies">
            <a:extLst>
              <a:ext uri="{FF2B5EF4-FFF2-40B4-BE49-F238E27FC236}">
                <a16:creationId xmlns:a16="http://schemas.microsoft.com/office/drawing/2014/main" id="{88C7C9DE-33F6-A76B-1AE8-232498232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956245"/>
            <a:ext cx="5645025" cy="409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FA665997-6CC1-7A84-3E80-F77BF62E4539}"/>
              </a:ext>
            </a:extLst>
          </p:cNvPr>
          <p:cNvSpPr/>
          <p:nvPr/>
        </p:nvSpPr>
        <p:spPr>
          <a:xfrm>
            <a:off x="3719736" y="1445245"/>
            <a:ext cx="2304256" cy="61560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0272CE9-CB50-7A4C-1661-8B53FA0C0594}"/>
              </a:ext>
            </a:extLst>
          </p:cNvPr>
          <p:cNvSpPr/>
          <p:nvPr/>
        </p:nvSpPr>
        <p:spPr>
          <a:xfrm>
            <a:off x="3647829" y="4825154"/>
            <a:ext cx="1944216" cy="54359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7907B-BFD8-08B2-8BBA-B73EDB88A6E6}"/>
              </a:ext>
            </a:extLst>
          </p:cNvPr>
          <p:cNvSpPr txBox="1"/>
          <p:nvPr/>
        </p:nvSpPr>
        <p:spPr>
          <a:xfrm>
            <a:off x="4367909" y="101613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7x 10 L</a:t>
            </a:r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74F1F-D694-B0DC-9549-224C97674905}"/>
              </a:ext>
            </a:extLst>
          </p:cNvPr>
          <p:cNvSpPr txBox="1"/>
          <p:nvPr/>
        </p:nvSpPr>
        <p:spPr>
          <a:xfrm>
            <a:off x="4286862" y="543853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3x 10 L</a:t>
            </a:r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57480-A30C-7F6E-F7B1-C93F7D21DA86}"/>
              </a:ext>
            </a:extLst>
          </p:cNvPr>
          <p:cNvSpPr txBox="1"/>
          <p:nvPr/>
        </p:nvSpPr>
        <p:spPr>
          <a:xfrm>
            <a:off x="9624392" y="3009385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collections each day for 5 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 collection per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18 – 22 Jan 2024 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235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EF70-7F47-E181-7D1E-926D1C60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plan for HFW Chem Room and Gas Room </a:t>
            </a:r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20398-404A-B3E5-D2C2-484DC8D4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B97D6-5846-BBA5-2D87-60FD8924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7</a:t>
            </a:fld>
            <a:endParaRPr lang="en-SG"/>
          </a:p>
        </p:txBody>
      </p:sp>
      <p:pic>
        <p:nvPicPr>
          <p:cNvPr id="3074" name="Picture 2" descr="Graduated plastic beaker, 5 l | Minitube">
            <a:extLst>
              <a:ext uri="{FF2B5EF4-FFF2-40B4-BE49-F238E27FC236}">
                <a16:creationId xmlns:a16="http://schemas.microsoft.com/office/drawing/2014/main" id="{933BA68C-B30F-9D49-920B-F4AA9C73A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5" y="1738325"/>
            <a:ext cx="4267332" cy="255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E844F0C4-459F-50E1-514B-297F4118F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9" t="33440" r="28524" b="11385"/>
          <a:stretch/>
        </p:blipFill>
        <p:spPr bwMode="auto">
          <a:xfrm>
            <a:off x="6505698" y="1392517"/>
            <a:ext cx="1719050" cy="257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954617-8CF6-2E5A-FB9F-8F3A4D29CE9E}"/>
              </a:ext>
            </a:extLst>
          </p:cNvPr>
          <p:cNvCxnSpPr/>
          <p:nvPr/>
        </p:nvCxnSpPr>
        <p:spPr>
          <a:xfrm>
            <a:off x="2711624" y="3573016"/>
            <a:ext cx="10226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F74FFAB2-BC88-4C42-7424-84383741CF76}"/>
              </a:ext>
            </a:extLst>
          </p:cNvPr>
          <p:cNvSpPr/>
          <p:nvPr/>
        </p:nvSpPr>
        <p:spPr>
          <a:xfrm>
            <a:off x="4141911" y="1551284"/>
            <a:ext cx="2304256" cy="61560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AF960-21A0-659F-FF9B-A7CB7D597051}"/>
              </a:ext>
            </a:extLst>
          </p:cNvPr>
          <p:cNvSpPr txBox="1"/>
          <p:nvPr/>
        </p:nvSpPr>
        <p:spPr>
          <a:xfrm>
            <a:off x="4790084" y="112217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L</a:t>
            </a:r>
            <a:endParaRPr lang="en-SG"/>
          </a:p>
        </p:txBody>
      </p:sp>
      <p:pic>
        <p:nvPicPr>
          <p:cNvPr id="11" name="Picture 2" descr="Graduated plastic beaker, 5 l | Minitube">
            <a:extLst>
              <a:ext uri="{FF2B5EF4-FFF2-40B4-BE49-F238E27FC236}">
                <a16:creationId xmlns:a16="http://schemas.microsoft.com/office/drawing/2014/main" id="{C8EE8E18-E2C4-90F4-95AD-07853151F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81" y="4300088"/>
            <a:ext cx="4267332" cy="255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37E59B-BDBE-C69A-ED40-9B553B915F30}"/>
              </a:ext>
            </a:extLst>
          </p:cNvPr>
          <p:cNvCxnSpPr/>
          <p:nvPr/>
        </p:nvCxnSpPr>
        <p:spPr>
          <a:xfrm>
            <a:off x="2746380" y="6134779"/>
            <a:ext cx="10226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2661E575-53A5-0351-5B68-AC4910492BB8}"/>
              </a:ext>
            </a:extLst>
          </p:cNvPr>
          <p:cNvSpPr/>
          <p:nvPr/>
        </p:nvSpPr>
        <p:spPr>
          <a:xfrm>
            <a:off x="4151785" y="4249502"/>
            <a:ext cx="2304256" cy="61560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A60146-0842-D039-B80C-299F6418FB1E}"/>
              </a:ext>
            </a:extLst>
          </p:cNvPr>
          <p:cNvSpPr txBox="1"/>
          <p:nvPr/>
        </p:nvSpPr>
        <p:spPr>
          <a:xfrm>
            <a:off x="4871864" y="387210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L</a:t>
            </a:r>
            <a:endParaRPr lang="en-SG"/>
          </a:p>
        </p:txBody>
      </p:sp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F3D4FDD-4E28-BC5D-AECF-A9F67C77E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4" t="31016" b="14449"/>
          <a:stretch/>
        </p:blipFill>
        <p:spPr bwMode="auto">
          <a:xfrm>
            <a:off x="6537711" y="4162192"/>
            <a:ext cx="1872848" cy="25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63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59DB9-8BCF-9070-E37C-5118B04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plan for LSR A2 </a:t>
            </a:r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D95A3-5A2A-89F2-AD4A-BBF68856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E1038-68B7-7AB9-1F6D-AD3F92AD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8</a:t>
            </a:fld>
            <a:endParaRPr lang="en-SG"/>
          </a:p>
        </p:txBody>
      </p:sp>
      <p:pic>
        <p:nvPicPr>
          <p:cNvPr id="5" name="Picture 2" descr="Stackable IBC Tote - 1000L - Evolved Extraction Solutions | Cannabis  Extraction Equipment &amp; Supplies">
            <a:extLst>
              <a:ext uri="{FF2B5EF4-FFF2-40B4-BE49-F238E27FC236}">
                <a16:creationId xmlns:a16="http://schemas.microsoft.com/office/drawing/2014/main" id="{0ADFA45F-C9ED-3BA1-D539-D6F19EDA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2029490"/>
            <a:ext cx="5645025" cy="409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D724736-3BF4-A6F2-39C7-0D11AEE5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9050" r="16493" b="15350"/>
          <a:stretch/>
        </p:blipFill>
        <p:spPr bwMode="auto">
          <a:xfrm rot="5400000">
            <a:off x="1727391" y="2594428"/>
            <a:ext cx="333661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82F2AE5B-A5BC-745B-5AB0-5CBFF0EA4661}"/>
              </a:ext>
            </a:extLst>
          </p:cNvPr>
          <p:cNvSpPr/>
          <p:nvPr/>
        </p:nvSpPr>
        <p:spPr>
          <a:xfrm>
            <a:off x="4439917" y="1545722"/>
            <a:ext cx="2304256" cy="61560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D15B2-F899-2C8B-9558-628C7146A2A1}"/>
              </a:ext>
            </a:extLst>
          </p:cNvPr>
          <p:cNvSpPr txBox="1"/>
          <p:nvPr/>
        </p:nvSpPr>
        <p:spPr>
          <a:xfrm>
            <a:off x="4943872" y="109516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5x 20 L</a:t>
            </a:r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C13C7-2436-3977-30C5-117DAEA7963E}"/>
              </a:ext>
            </a:extLst>
          </p:cNvPr>
          <p:cNvSpPr txBox="1"/>
          <p:nvPr/>
        </p:nvSpPr>
        <p:spPr>
          <a:xfrm>
            <a:off x="9624392" y="3009385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collections each day for 5 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 collection per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18 – 22 Jan 2024 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130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2284-25EE-A69E-CF02-33197AB1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setup – membrane and pressure vessel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FEA885-22F9-F0F1-2613-E51F0EAB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GRADIANT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9DE1D-3CCB-8B44-C697-E6329A10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ABA8-24B6-4A87-9CDE-D9BD6428BB24}" type="slidenum">
              <a:rPr lang="en-SG" smtClean="0"/>
              <a:pPr/>
              <a:t>9</a:t>
            </a:fld>
            <a:endParaRPr lang="en-S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A7E674-1F06-B2CB-1522-592E13C4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7" t="30726" r="30860" b="32608"/>
          <a:stretch/>
        </p:blipFill>
        <p:spPr bwMode="auto">
          <a:xfrm>
            <a:off x="473560" y="2494722"/>
            <a:ext cx="5039139" cy="25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33E18CE-9C05-77DE-5941-65373DF2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76" y="1908311"/>
            <a:ext cx="5281824" cy="396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475D5D-AF2A-B729-1581-8143FBB5717C}"/>
              </a:ext>
            </a:extLst>
          </p:cNvPr>
          <p:cNvSpPr txBox="1"/>
          <p:nvPr/>
        </p:nvSpPr>
        <p:spPr>
          <a:xfrm>
            <a:off x="7755942" y="4025581"/>
            <a:ext cx="22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BW30 PRO-4040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086298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ant 2023">
      <a:dk1>
        <a:srgbClr val="000000"/>
      </a:dk1>
      <a:lt1>
        <a:srgbClr val="FFFFFF"/>
      </a:lt1>
      <a:dk2>
        <a:srgbClr val="2D2082"/>
      </a:dk2>
      <a:lt2>
        <a:srgbClr val="FFFFFF"/>
      </a:lt2>
      <a:accent1>
        <a:srgbClr val="722CCF"/>
      </a:accent1>
      <a:accent2>
        <a:srgbClr val="AF31D3"/>
      </a:accent2>
      <a:accent3>
        <a:srgbClr val="2265D9"/>
      </a:accent3>
      <a:accent4>
        <a:srgbClr val="22B5D9"/>
      </a:accent4>
      <a:accent5>
        <a:srgbClr val="67E0D6"/>
      </a:accent5>
      <a:accent6>
        <a:srgbClr val="D8D8D8"/>
      </a:accent6>
      <a:hlink>
        <a:srgbClr val="2265D9"/>
      </a:hlink>
      <a:folHlink>
        <a:srgbClr val="67E0D6"/>
      </a:folHlink>
    </a:clrScheme>
    <a:fontScheme name="Gradiant Source Sans Pro 202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47ee4b-d4dc-40cd-997c-57bfdcd8b5cc">
      <Terms xmlns="http://schemas.microsoft.com/office/infopath/2007/PartnerControls"/>
    </lcf76f155ced4ddcb4097134ff3c332f>
    <TaxCatchAll xmlns="dfa653b6-8f75-49cd-860f-fac65c77d91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2758BC-E3FE-4BBD-B9DC-409065E5F059}">
  <ds:schemaRefs>
    <ds:schemaRef ds:uri="http://purl.org/dc/dcmitype/"/>
    <ds:schemaRef ds:uri="http://schemas.microsoft.com/office/2006/documentManagement/types"/>
    <ds:schemaRef ds:uri="790eb366-1edf-4210-8cc8-daf95cf94f67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C1FA848-7F08-4363-9202-7115960C7936}"/>
</file>

<file path=customXml/itemProps3.xml><?xml version="1.0" encoding="utf-8"?>
<ds:datastoreItem xmlns:ds="http://schemas.openxmlformats.org/officeDocument/2006/customXml" ds:itemID="{BBD5C67D-5204-4045-A123-174A943097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441</Words>
  <Application>Microsoft Office PowerPoint</Application>
  <PresentationFormat>Widescreen</PresentationFormat>
  <Paragraphs>137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Pilot Study Update</vt:lpstr>
      <vt:lpstr>Discussion points </vt:lpstr>
      <vt:lpstr>HFW and LSR sampling points – Run 1  </vt:lpstr>
      <vt:lpstr>HFW and LSR sampling points – Run 2  </vt:lpstr>
      <vt:lpstr>Sampling plan </vt:lpstr>
      <vt:lpstr>Sampling plan for HFW A1 and A2</vt:lpstr>
      <vt:lpstr>Sampling plan for HFW Chem Room and Gas Room </vt:lpstr>
      <vt:lpstr>Sampling plan for LSR A2 </vt:lpstr>
      <vt:lpstr>Pilot setup – membrane and pressure vessel</vt:lpstr>
      <vt:lpstr>PowerPoint Presentation</vt:lpstr>
      <vt:lpstr>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Sherly Foo</dc:creator>
  <cp:lastModifiedBy>Ho Jia Shin</cp:lastModifiedBy>
  <cp:revision>9</cp:revision>
  <dcterms:created xsi:type="dcterms:W3CDTF">2023-01-27T08:48:54Z</dcterms:created>
  <dcterms:modified xsi:type="dcterms:W3CDTF">2024-01-24T08:42:47Z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_dlc_DocIdItemGuid">
    <vt:lpwstr>56c05510-20ed-4b43-82a5-4132fd1e1392</vt:lpwstr>
  </property>
  <property fmtid="{D5CDD505-2E9C-101B-9397-08002B2CF9AE}" pid="4" name="MediaServiceImageTags">
    <vt:lpwstr/>
  </property>
</Properties>
</file>